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embeddedFontLst>
    <p:embeddedFont>
      <p:font typeface="Raleway Bold" panose="020B0604020202020204" charset="0"/>
      <p:bold r:id="rId17"/>
    </p:embeddedFont>
    <p:embeddedFont>
      <p:font typeface="Raleway Medium" pitchFamily="2" charset="0"/>
      <p:regular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908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9D591-C3FD-AEE4-5E2C-4DDCDA5EFD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FDB690-A365-06CA-C516-378C47F9CE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3B0A89-C1A8-6DF4-7C7B-F1DE15ADF0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D08F0-9121-ACD8-310D-749A4896CB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8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E8877-072E-0EDF-7677-9B2A3199D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F09D37-D47A-E439-7D9C-D910D00539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903CC6-8195-57CB-5691-CAD0BBF120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1B2D68-9122-B4BB-5C74-1475BD7279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157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26A870-73AB-EA5B-B8C6-608BDB86A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C92385-39CB-0B83-DE60-16735D8406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490053-994C-5E5A-E21D-3E5F17293C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9E5454-F103-0A2F-AA1F-03BBD02359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67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4D932-F341-0C5A-E30A-B85717FDE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851A6D-85A3-770D-22D4-A387BBC365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F34E23-AA06-81F9-C8D3-619DF8F3AB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1338A-2C1D-E587-19FC-BC715FD17A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900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70240"/>
            <a:ext cx="7415927" cy="2838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Funções e Módulos em Python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864037" y="4179451"/>
            <a:ext cx="7415927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Python é uma linguagem de programação poderosa e versátil, que nos permite criar aplicações complexas por meio da combinação de funções e módulos. Nesta apresentação, exploraremos as principais características e boas práticas relacionadas a esses dois conceitos fundamentais da programação em Python.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845856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7" y="6853476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6827401"/>
            <a:ext cx="2427565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por Edilson Silva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1140" y="786884"/>
            <a:ext cx="7594521" cy="12299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Boas Práticas de Funções e Módulos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261140" y="2597706"/>
            <a:ext cx="498038" cy="498038"/>
          </a:xfrm>
          <a:prstGeom prst="roundRect">
            <a:avLst>
              <a:gd name="adj" fmla="val 6667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452116" y="2699147"/>
            <a:ext cx="115967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980515" y="2597706"/>
            <a:ext cx="2754987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Nomeação Descritiva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980515" y="3037880"/>
            <a:ext cx="2967276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Use nomes de funções e módulos que descrevam claramente sua finalidade.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9128" y="2597706"/>
            <a:ext cx="498038" cy="498038"/>
          </a:xfrm>
          <a:prstGeom prst="roundRect">
            <a:avLst>
              <a:gd name="adj" fmla="val 6667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10331291" y="2699147"/>
            <a:ext cx="173593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10888504" y="2597706"/>
            <a:ext cx="2967276" cy="614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Documentação Detalhada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0888504" y="3345299"/>
            <a:ext cx="2967276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Adicione docstrings e comentários explanatórios para facilitar a compreensão e manutenção do código.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61140" y="5231963"/>
            <a:ext cx="498038" cy="498038"/>
          </a:xfrm>
          <a:prstGeom prst="roundRect">
            <a:avLst>
              <a:gd name="adj" fmla="val 6667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6421755" y="5333405"/>
            <a:ext cx="176808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6980515" y="5231963"/>
            <a:ext cx="248304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Baixo Acoplamento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980515" y="5672138"/>
            <a:ext cx="2967276" cy="1770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Mantenha as funções e módulos com responsabilidades bem definidas e pouco acopladas.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10169128" y="5231963"/>
            <a:ext cx="498038" cy="498038"/>
          </a:xfrm>
          <a:prstGeom prst="roundRect">
            <a:avLst>
              <a:gd name="adj" fmla="val 6667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10321766" y="5333405"/>
            <a:ext cx="192762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10888504" y="5231963"/>
            <a:ext cx="280928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Testes Automatizados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10888504" y="5672138"/>
            <a:ext cx="2967276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Implemente testes unitários para garantir a correta implementação de funções e módulos.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5ACEB2-B7CD-AA9C-7627-584AD2E44D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D77A0F8-4DF9-3B7F-AAEA-2974C5CBA46A}"/>
              </a:ext>
            </a:extLst>
          </p:cNvPr>
          <p:cNvSpPr/>
          <p:nvPr/>
        </p:nvSpPr>
        <p:spPr>
          <a:xfrm>
            <a:off x="4863383" y="3858076"/>
            <a:ext cx="909208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 err="1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Exemplos</a:t>
            </a: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 de </a:t>
            </a:r>
            <a:r>
              <a:rPr lang="en-US" sz="4300" b="1" dirty="0" err="1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funções</a:t>
            </a:r>
            <a:endParaRPr lang="en-US" sz="4300" dirty="0"/>
          </a:p>
        </p:txBody>
      </p:sp>
    </p:spTree>
    <p:extLst>
      <p:ext uri="{BB962C8B-B14F-4D97-AF65-F5344CB8AC3E}">
        <p14:creationId xmlns:p14="http://schemas.microsoft.com/office/powerpoint/2010/main" val="779372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3B1BC-DCA9-07F8-33A9-1CF971639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B92D5CA-D849-20E5-A371-EBD9F84D5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13DF9F25-F615-41C3-01D1-144914634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7257" y="170208"/>
            <a:ext cx="5365142" cy="2314374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DB138E3D-FDBF-899C-D337-8D65E59D0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7257" y="2514377"/>
            <a:ext cx="5377799" cy="2390132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D43A0F6F-0730-493C-9AEB-88003C63F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7256" y="4934304"/>
            <a:ext cx="5377743" cy="181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64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E9457-0F7E-8132-5705-39E8F9320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3B06C4E-511A-787A-C9FE-3FF3FACFD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312BE9E-D56B-B4E3-D95B-96C4A08DB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0" y="-1"/>
            <a:ext cx="4802909" cy="257984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C51CA4A-4404-B658-DFD2-2CF246830B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3903" y="2740033"/>
            <a:ext cx="4777561" cy="274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97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E8933-604E-3E60-EBD0-C0DFDE951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7E31C05-232F-95FC-AB83-72FFFF5DD853}"/>
              </a:ext>
            </a:extLst>
          </p:cNvPr>
          <p:cNvSpPr/>
          <p:nvPr/>
        </p:nvSpPr>
        <p:spPr>
          <a:xfrm>
            <a:off x="864037" y="610129"/>
            <a:ext cx="909208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 err="1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Exercícios</a:t>
            </a: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 de </a:t>
            </a:r>
            <a:r>
              <a:rPr lang="en-US" sz="4300" b="1" dirty="0" err="1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funções</a:t>
            </a:r>
            <a:endParaRPr lang="en-US" sz="4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182B7E8-E834-29C6-0D2F-3E8E6659DE0B}"/>
              </a:ext>
            </a:extLst>
          </p:cNvPr>
          <p:cNvSpPr/>
          <p:nvPr/>
        </p:nvSpPr>
        <p:spPr>
          <a:xfrm>
            <a:off x="864037" y="1519707"/>
            <a:ext cx="12140763" cy="4220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r>
              <a:rPr lang="pt-BR" sz="2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Crie uma função que receba dois números e retorne a soma deles.</a:t>
            </a: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endParaRPr lang="pt-BR" sz="2400" dirty="0">
              <a:solidFill>
                <a:srgbClr val="D7D4CC"/>
              </a:solidFill>
              <a:latin typeface="Raleway Medium" pitchFamily="34" charset="0"/>
              <a:ea typeface="Raleway Medium" pitchFamily="34" charset="-122"/>
              <a:cs typeface="Raleway Medium" pitchFamily="34" charset="-120"/>
            </a:endParaRP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r>
              <a:rPr lang="pt-BR" sz="2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Faça uma função que converta uma temperatura em Celsius para Fahrenheit.</a:t>
            </a: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endParaRPr lang="pt-BR" sz="2400" dirty="0">
              <a:solidFill>
                <a:srgbClr val="D7D4CC"/>
              </a:solidFill>
              <a:latin typeface="Raleway Medium" pitchFamily="34" charset="0"/>
              <a:ea typeface="Raleway Medium" pitchFamily="34" charset="-122"/>
              <a:cs typeface="Raleway Medium" pitchFamily="34" charset="-120"/>
            </a:endParaRP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r>
              <a:rPr lang="pt-BR" sz="2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Escreva uma função que verifique se um número é par ou ímpar.</a:t>
            </a: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endParaRPr lang="pt-BR" sz="2400" dirty="0">
              <a:solidFill>
                <a:srgbClr val="D7D4CC"/>
              </a:solidFill>
              <a:latin typeface="Raleway Medium" pitchFamily="34" charset="0"/>
              <a:ea typeface="Raleway Medium" pitchFamily="34" charset="-122"/>
              <a:cs typeface="Raleway Medium" pitchFamily="34" charset="-120"/>
            </a:endParaRP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r>
              <a:rPr lang="pt-BR" sz="2400" dirty="0">
                <a:solidFill>
                  <a:srgbClr val="D7D4CC"/>
                </a:solidFill>
                <a:latin typeface="Raleway Medium" pitchFamily="34" charset="0"/>
              </a:rPr>
              <a:t>Crie uma função que receba uma </a:t>
            </a:r>
            <a:r>
              <a:rPr lang="pt-BR" sz="2400" dirty="0" err="1">
                <a:solidFill>
                  <a:srgbClr val="D7D4CC"/>
                </a:solidFill>
                <a:latin typeface="Raleway Medium" pitchFamily="34" charset="0"/>
              </a:rPr>
              <a:t>string</a:t>
            </a:r>
            <a:r>
              <a:rPr lang="pt-BR" sz="2400" dirty="0">
                <a:solidFill>
                  <a:srgbClr val="D7D4CC"/>
                </a:solidFill>
                <a:latin typeface="Raleway Medium" pitchFamily="34" charset="0"/>
              </a:rPr>
              <a:t> e retorne a mesma </a:t>
            </a:r>
            <a:r>
              <a:rPr lang="pt-BR" sz="2400" dirty="0" err="1">
                <a:solidFill>
                  <a:srgbClr val="D7D4CC"/>
                </a:solidFill>
                <a:latin typeface="Raleway Medium" pitchFamily="34" charset="0"/>
              </a:rPr>
              <a:t>string</a:t>
            </a:r>
            <a:r>
              <a:rPr lang="pt-BR" sz="2400" dirty="0">
                <a:solidFill>
                  <a:srgbClr val="D7D4CC"/>
                </a:solidFill>
                <a:latin typeface="Raleway Medium" pitchFamily="34" charset="0"/>
              </a:rPr>
              <a:t> invertida.</a:t>
            </a: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endParaRPr lang="pt-BR" sz="2400" dirty="0">
              <a:solidFill>
                <a:srgbClr val="D7D4CC"/>
              </a:solidFill>
              <a:latin typeface="Raleway Medium" pitchFamily="34" charset="0"/>
            </a:endParaRP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r>
              <a:rPr lang="pt-BR" sz="2400" dirty="0">
                <a:solidFill>
                  <a:srgbClr val="D7D4CC"/>
                </a:solidFill>
                <a:latin typeface="Raleway Medium" pitchFamily="34" charset="0"/>
              </a:rPr>
              <a:t>Faça uma função que verifique se uma palavra é um palíndromo.</a:t>
            </a: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endParaRPr lang="pt-BR" sz="2400" dirty="0">
              <a:solidFill>
                <a:srgbClr val="D7D4CC"/>
              </a:solidFill>
              <a:latin typeface="Raleway Medium" pitchFamily="34" charset="0"/>
            </a:endParaRP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r>
              <a:rPr lang="pt-BR" sz="2400" dirty="0">
                <a:solidFill>
                  <a:srgbClr val="D7D4CC"/>
                </a:solidFill>
                <a:latin typeface="Raleway Medium" pitchFamily="34" charset="0"/>
              </a:rPr>
              <a:t>Escreva uma função que receba uma lista de números e retorne a média aritmética.</a:t>
            </a: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endParaRPr lang="pt-BR" sz="2400" dirty="0">
              <a:solidFill>
                <a:srgbClr val="D7D4CC"/>
              </a:solidFill>
              <a:latin typeface="Raleway Medium" pitchFamily="34" charset="0"/>
            </a:endParaRPr>
          </a:p>
          <a:p>
            <a:pPr marL="457200" indent="-457200">
              <a:lnSpc>
                <a:spcPts val="3100"/>
              </a:lnSpc>
              <a:buFont typeface="+mj-lt"/>
              <a:buAutoNum type="arabicPeriod"/>
            </a:pPr>
            <a:r>
              <a:rPr lang="pt-BR" sz="2400" dirty="0">
                <a:solidFill>
                  <a:srgbClr val="D7D4CC"/>
                </a:solidFill>
                <a:latin typeface="Raleway Medium" pitchFamily="34" charset="0"/>
              </a:rPr>
              <a:t>Faça uma função que receba uma lista e retorne uma nova lista com os elementos pares da lista original.</a:t>
            </a:r>
            <a:endParaRPr lang="en-US" sz="2400" dirty="0">
              <a:solidFill>
                <a:srgbClr val="D7D4CC"/>
              </a:solidFill>
              <a:latin typeface="Raleway Medium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355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485" y="654010"/>
            <a:ext cx="5505688" cy="660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 que são funções?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832485" y="1938814"/>
            <a:ext cx="535067" cy="535067"/>
          </a:xfrm>
          <a:prstGeom prst="roundRect">
            <a:avLst>
              <a:gd name="adj" fmla="val 6668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1037630" y="2047756"/>
            <a:ext cx="124658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605320" y="1938814"/>
            <a:ext cx="2642830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Definição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605320" y="2411849"/>
            <a:ext cx="2847856" cy="3044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Funções são blocos de código reutilizáveis que realizam tarefas específicas. Elas encapsulam lógica e podem ser chamadas de diferentes partes do programa.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0943" y="1938814"/>
            <a:ext cx="535067" cy="535067"/>
          </a:xfrm>
          <a:prstGeom prst="roundRect">
            <a:avLst>
              <a:gd name="adj" fmla="val 6668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4865251" y="2047756"/>
            <a:ext cx="186452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5463778" y="1938814"/>
            <a:ext cx="2642830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Benefícios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5463778" y="2411849"/>
            <a:ext cx="2847856" cy="3044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funções ajudam a organizar o código, tornando-o mais legível, modular e fácil de manter. Elas também permitem a reutilização de código, evitando a duplicação.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2485" y="5961340"/>
            <a:ext cx="535067" cy="535067"/>
          </a:xfrm>
          <a:prstGeom prst="roundRect">
            <a:avLst>
              <a:gd name="adj" fmla="val 6668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1005007" y="6070283"/>
            <a:ext cx="190024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605320" y="5961340"/>
            <a:ext cx="2642830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Tipos de Funções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605320" y="6434376"/>
            <a:ext cx="6706195" cy="1141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Existem funções built-in (nativas do Python) e funções definidas pelo usuário. Ambas desempenham um papel importante no desenvolvimento de aplicações.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7225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Definindo Funções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175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Sintaxe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764875"/>
            <a:ext cx="3898821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Para definir uma função em Python, usamos a palavra-chave 'def' seguida do nome da função, parênteses e dois-pontos. O bloco de código da função é indentado.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175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Documentação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3764875"/>
            <a:ext cx="3898821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É uma boa prática adicionar uma string de documentação (docstring) logo após a definição da função, explicando seu propósito, parâmetros e valor de retorno.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175159"/>
            <a:ext cx="301097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Chamada de Função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376487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Para chamar uma função, basta usar seu nome seguido de parênteses. Os argumentos, se houver, são passados dentro dos parênteses.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594" y="800338"/>
            <a:ext cx="6111716" cy="625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Argumentos de Função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597134" y="1763554"/>
            <a:ext cx="30480" cy="5665708"/>
          </a:xfrm>
          <a:prstGeom prst="roundRect">
            <a:avLst>
              <a:gd name="adj" fmla="val 1108278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835200" y="2254806"/>
            <a:ext cx="788194" cy="30480"/>
          </a:xfrm>
          <a:prstGeom prst="roundRect">
            <a:avLst>
              <a:gd name="adj" fmla="val 1108278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359069" y="2016800"/>
            <a:ext cx="506611" cy="506611"/>
          </a:xfrm>
          <a:prstGeom prst="roundRect">
            <a:avLst>
              <a:gd name="adj" fmla="val 6667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553379" y="2119908"/>
            <a:ext cx="117991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850981" y="1988701"/>
            <a:ext cx="3056692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Parâmetros Posicionais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850981" y="2436495"/>
            <a:ext cx="599122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Parâmetros que devem ser passados na ordem correta, de acordo com a definição da função.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35200" y="4098369"/>
            <a:ext cx="788194" cy="30480"/>
          </a:xfrm>
          <a:prstGeom prst="roundRect">
            <a:avLst>
              <a:gd name="adj" fmla="val 1108278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6359069" y="3860363"/>
            <a:ext cx="506611" cy="506611"/>
          </a:xfrm>
          <a:prstGeom prst="roundRect">
            <a:avLst>
              <a:gd name="adj" fmla="val 6667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6524089" y="3963472"/>
            <a:ext cx="176570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850981" y="3832265"/>
            <a:ext cx="2990850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Parâmetros Nomeados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850981" y="4280059"/>
            <a:ext cx="5991225" cy="1080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Parâmetros que podem ser passados na ordem desejada, usando o nome do parâmetro como identificador.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35200" y="6302097"/>
            <a:ext cx="788194" cy="30480"/>
          </a:xfrm>
          <a:prstGeom prst="roundRect">
            <a:avLst>
              <a:gd name="adj" fmla="val 1108278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6359069" y="6064091"/>
            <a:ext cx="506611" cy="506611"/>
          </a:xfrm>
          <a:prstGeom prst="roundRect">
            <a:avLst>
              <a:gd name="adj" fmla="val 6667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6522422" y="6167199"/>
            <a:ext cx="179903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850981" y="6035992"/>
            <a:ext cx="252483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Parâmetros Padrão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850981" y="6483787"/>
            <a:ext cx="599122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Parâmetros que têm um valor padrão, caso nenhum valor seja fornecido na chamada da função.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8761" y="623173"/>
            <a:ext cx="5030986" cy="628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Valores de Retorno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278761" y="1591628"/>
            <a:ext cx="3666530" cy="2713196"/>
          </a:xfrm>
          <a:prstGeom prst="roundRect">
            <a:avLst>
              <a:gd name="adj" fmla="val 12516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505099" y="1817965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Retorno Simples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505099" y="2268141"/>
            <a:ext cx="3213854" cy="1810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funções podem retornar um único valor usando a palavra-chave 'return'. Esse valor pode ser de qualquer tipo de dado.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628" y="1591628"/>
            <a:ext cx="3666530" cy="2713196"/>
          </a:xfrm>
          <a:prstGeom prst="roundRect">
            <a:avLst>
              <a:gd name="adj" fmla="val 12516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10397966" y="1817965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Múltiplos Retornos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97966" y="2268141"/>
            <a:ext cx="3213854" cy="1448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É possível retornar múltiplos valores em uma única instrução 'return', que serão empacotados em uma tupla.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8761" y="4531162"/>
            <a:ext cx="3666530" cy="3075265"/>
          </a:xfrm>
          <a:prstGeom prst="roundRect">
            <a:avLst>
              <a:gd name="adj" fmla="val 1104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6505099" y="4757499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Retorno Implícito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505099" y="5207675"/>
            <a:ext cx="3213854" cy="1448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 nenhuma instrução 'return' for encontrada, a função retornará o valor 'None' por padrão.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628" y="4531162"/>
            <a:ext cx="3666530" cy="3075265"/>
          </a:xfrm>
          <a:prstGeom prst="roundRect">
            <a:avLst>
              <a:gd name="adj" fmla="val 1104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10397966" y="4757499"/>
            <a:ext cx="251543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Efeitos Colaterais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0397966" y="5207675"/>
            <a:ext cx="3213854" cy="2172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Além de retornar valores, as funções também podem causar efeitos colaterais, como modificar variáveis externas ou imprimir informações.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6876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1158" y="3013472"/>
            <a:ext cx="4622721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Escopo de Variáveis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91158" y="5771555"/>
            <a:ext cx="13248084" cy="22860"/>
          </a:xfrm>
          <a:prstGeom prst="roundRect">
            <a:avLst>
              <a:gd name="adj" fmla="val 1295956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3942398" y="5080397"/>
            <a:ext cx="22860" cy="691158"/>
          </a:xfrm>
          <a:prstGeom prst="roundRect">
            <a:avLst>
              <a:gd name="adj" fmla="val 1295956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3731657" y="5549384"/>
            <a:ext cx="444341" cy="444341"/>
          </a:xfrm>
          <a:prstGeom prst="roundRect">
            <a:avLst>
              <a:gd name="adj" fmla="val 6667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3902035" y="5639872"/>
            <a:ext cx="103465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2856547" y="3858220"/>
            <a:ext cx="219444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Escopo Local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888563" y="4250888"/>
            <a:ext cx="6130528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variáveis declaradas dentro de uma função têm escopo local, sendo acessíveis apenas dentro dessa função.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303770" y="5771555"/>
            <a:ext cx="22860" cy="691158"/>
          </a:xfrm>
          <a:prstGeom prst="roundRect">
            <a:avLst>
              <a:gd name="adj" fmla="val 1295956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7093029" y="5549384"/>
            <a:ext cx="444341" cy="444341"/>
          </a:xfrm>
          <a:prstGeom prst="roundRect">
            <a:avLst>
              <a:gd name="adj" fmla="val 6667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7237690" y="5639872"/>
            <a:ext cx="154900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6217920" y="6660237"/>
            <a:ext cx="219444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Escopo Global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249936" y="7052905"/>
            <a:ext cx="6130528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variáveis declaradas fora de qualquer função têm escopo global, podendo ser acessadas em todo o programa.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0665143" y="5080397"/>
            <a:ext cx="22860" cy="691158"/>
          </a:xfrm>
          <a:prstGeom prst="roundRect">
            <a:avLst>
              <a:gd name="adj" fmla="val 1295956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10454402" y="5549384"/>
            <a:ext cx="444341" cy="444341"/>
          </a:xfrm>
          <a:prstGeom prst="roundRect">
            <a:avLst>
              <a:gd name="adj" fmla="val 6667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10597634" y="5639872"/>
            <a:ext cx="157758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9579293" y="3858220"/>
            <a:ext cx="2194441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Variáveis Globais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7611308" y="4250888"/>
            <a:ext cx="6130528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Para acessar variáveis globais dentro de uma função, é necessário usar a palavra-chave 'global'.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73800"/>
            <a:ext cx="568892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Funções Embutidas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1929884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279392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print()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350437" y="3284934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Exibe informações no console do Python.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3542" y="1929884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43542" y="279392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len()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10243542" y="3284934"/>
            <a:ext cx="3522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Retorna o comprimento de um objeto, como uma string ou uma lista.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437" y="5210651"/>
            <a:ext cx="617220" cy="617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50437" y="60746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type()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6350437" y="6565702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Retorna o tipo de um objeto, como int, float, str, etc.</a:t>
            </a:r>
            <a:endParaRPr lang="en-US" sz="19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3542" y="5210651"/>
            <a:ext cx="617220" cy="61722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43542" y="60746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range()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243542" y="6565702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Gera uma sequência de números inteiros.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3285" y="626745"/>
            <a:ext cx="5199698" cy="632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Módulos em Python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285" y="1600676"/>
            <a:ext cx="1138476" cy="20007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63232" y="1828324"/>
            <a:ext cx="2725222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 que são Módulos?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763232" y="2281118"/>
            <a:ext cx="6070282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Módulos são arquivos Python que contêm definições e instruções. Eles permitem a organização e reutilização de código.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3285" y="3601403"/>
            <a:ext cx="1138476" cy="20007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63232" y="3829050"/>
            <a:ext cx="2798207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Importando Módulos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763232" y="4281845"/>
            <a:ext cx="6070282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Usamos a instrução 'import' para acessar os recursos de um módulo. Podemos importar o módulo inteiro ou apenas partes específicas dele.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3285" y="5602129"/>
            <a:ext cx="1138476" cy="20007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63232" y="5829776"/>
            <a:ext cx="2529959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Módulos Padrão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763232" y="6282571"/>
            <a:ext cx="6070282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 Python vem com uma ampla biblioteca padrão de módulos, que fornecem uma variedade de funcionalidades prontas para uso.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72258"/>
            <a:ext cx="909208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Criando e Importando Módulos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175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Criando Módulos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76487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Para criar um módulo, basta salvar um arquivo Python com a extensão '.py'. Esse arquivo pode conter definições de funções, classes e variáveis.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175159"/>
            <a:ext cx="303537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Importando Módulos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376487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Após criar um módulo, você pode importá-lo em outros programas usando a instrução 'import'. Isso permite que você acesse e use os recursos definidos no módulo.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175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Pacotes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3764875"/>
            <a:ext cx="3898821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Pacotes são uma forma de organizar módulos em uma estrutura hierárquica. Eles permitem a importação de módulos de forma mais granular e organizada.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865</Words>
  <Application>Microsoft Office PowerPoint</Application>
  <PresentationFormat>Personalizar</PresentationFormat>
  <Paragraphs>114</Paragraphs>
  <Slides>14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Raleway Bold</vt:lpstr>
      <vt:lpstr>Arial</vt:lpstr>
      <vt:lpstr>Comfortaa Bold</vt:lpstr>
      <vt:lpstr>Raleway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EDILSON JESUS DA SILVA</cp:lastModifiedBy>
  <cp:revision>4</cp:revision>
  <dcterms:created xsi:type="dcterms:W3CDTF">2024-11-11T23:50:43Z</dcterms:created>
  <dcterms:modified xsi:type="dcterms:W3CDTF">2024-11-12T11:17:34Z</dcterms:modified>
</cp:coreProperties>
</file>